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</p:sldMasterIdLst>
  <p:notesMasterIdLst>
    <p:notesMasterId r:id="rId16"/>
  </p:notesMasterIdLst>
  <p:handoutMasterIdLst>
    <p:handoutMasterId r:id="rId17"/>
  </p:handoutMasterIdLst>
  <p:sldIdLst>
    <p:sldId id="292" r:id="rId3"/>
    <p:sldId id="287" r:id="rId4"/>
    <p:sldId id="289" r:id="rId5"/>
    <p:sldId id="264" r:id="rId6"/>
    <p:sldId id="284" r:id="rId7"/>
    <p:sldId id="265" r:id="rId8"/>
    <p:sldId id="266" r:id="rId9"/>
    <p:sldId id="277" r:id="rId10"/>
    <p:sldId id="267" r:id="rId11"/>
    <p:sldId id="268" r:id="rId12"/>
    <p:sldId id="280" r:id="rId13"/>
    <p:sldId id="281" r:id="rId14"/>
    <p:sldId id="291" r:id="rId1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inh, Lam" initials="TL" lastIdx="3" clrIdx="0">
    <p:extLst>
      <p:ext uri="{19B8F6BF-5375-455C-9EA6-DF929625EA0E}">
        <p15:presenceInfo xmlns:p15="http://schemas.microsoft.com/office/powerpoint/2012/main" userId="S-1-5-21-2054584426-2146132578-1256796775-12320" providerId="AD"/>
      </p:ext>
    </p:extLst>
  </p:cmAuthor>
  <p:cmAuthor id="2" name="JCacciotti" initials="J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40B4E5"/>
    <a:srgbClr val="3132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532" autoAdjust="0"/>
    <p:restoredTop sz="95380" autoAdjust="0"/>
  </p:normalViewPr>
  <p:slideViewPr>
    <p:cSldViewPr snapToGrid="0">
      <p:cViewPr varScale="1">
        <p:scale>
          <a:sx n="98" d="100"/>
          <a:sy n="98" d="100"/>
        </p:scale>
        <p:origin x="72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06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244A9C09-AFAD-A846-8545-63CF33CEEAD0}" type="datetimeFigureOut">
              <a:rPr lang="en-US" smtClean="0"/>
              <a:pPr/>
              <a:t>3/13/2017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88941959-D203-BE42-92AE-4DBE311C1E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5251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6B241E00-6FEB-2D4D-A610-B118BC3DDEBA}" type="datetimeFigureOut">
              <a:rPr lang="en-US" smtClean="0"/>
              <a:pPr/>
              <a:t>3/13/2017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FA4EEB02-B8B0-4D43-B679-1A570E823E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2203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EEB02-B8B0-4D43-B679-1A570E823EB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EEB02-B8B0-4D43-B679-1A570E823EB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609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EEB02-B8B0-4D43-B679-1A570E823EB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419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4EEB02-B8B0-4D43-B679-1A570E823EB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61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6430" y="792759"/>
            <a:ext cx="5585043" cy="874840"/>
          </a:xfrm>
        </p:spPr>
        <p:txBody>
          <a:bodyPr>
            <a:normAutofit/>
          </a:bodyPr>
          <a:lstStyle>
            <a:lvl1pPr algn="l">
              <a:defRPr sz="4200">
                <a:solidFill>
                  <a:schemeClr val="bg1"/>
                </a:solidFill>
                <a:latin typeface="Museo Sans 70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920187" y="1669805"/>
            <a:ext cx="4040188" cy="331314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Museo Sans 7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Presentation Sub-title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47737" y="2383393"/>
            <a:ext cx="4040188" cy="3133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useo Sans 30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52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99835"/>
            <a:ext cx="8229600" cy="631855"/>
          </a:xfrm>
        </p:spPr>
        <p:txBody>
          <a:bodyPr>
            <a:normAutofit/>
          </a:bodyPr>
          <a:lstStyle>
            <a:lvl1pPr algn="l">
              <a:defRPr sz="5200">
                <a:solidFill>
                  <a:schemeClr val="bg1"/>
                </a:solidFill>
                <a:latin typeface="Museo Sans 70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2344326"/>
            <a:ext cx="4040188" cy="426431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  <a:latin typeface="Museo Sans 7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Presentation Sub-title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3288245"/>
            <a:ext cx="4040188" cy="41442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seo Sans 30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45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217956"/>
            <a:ext cx="5959790" cy="631855"/>
          </a:xfrm>
        </p:spPr>
        <p:txBody>
          <a:bodyPr>
            <a:normAutofit/>
          </a:bodyPr>
          <a:lstStyle>
            <a:lvl1pPr algn="l">
              <a:defRPr sz="5200">
                <a:solidFill>
                  <a:schemeClr val="bg1"/>
                </a:solidFill>
                <a:latin typeface="Museo Sans 70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8399" y="6356350"/>
            <a:ext cx="21336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0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776" y="480209"/>
            <a:ext cx="5395023" cy="448617"/>
          </a:xfrm>
        </p:spPr>
        <p:txBody>
          <a:bodyPr>
            <a:normAutofit/>
          </a:bodyPr>
          <a:lstStyle>
            <a:lvl1pPr algn="r">
              <a:defRPr sz="2800">
                <a:solidFill>
                  <a:srgbClr val="313231"/>
                </a:solidFill>
                <a:latin typeface="Museo Sans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9142" y="1600200"/>
            <a:ext cx="4017657" cy="4265275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rgbClr val="313231"/>
                </a:solidFill>
                <a:latin typeface="Museo Sans 50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1537011"/>
            <a:ext cx="4568051" cy="432846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Add image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718399" y="6356350"/>
            <a:ext cx="21336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50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536061"/>
            <a:ext cx="4478694" cy="4310024"/>
          </a:xfrm>
          <a:prstGeom prst="rect">
            <a:avLst/>
          </a:prstGeom>
          <a:solidFill>
            <a:srgbClr val="40B4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776" y="480209"/>
            <a:ext cx="5395023" cy="448617"/>
          </a:xfrm>
        </p:spPr>
        <p:txBody>
          <a:bodyPr>
            <a:normAutofit/>
          </a:bodyPr>
          <a:lstStyle>
            <a:lvl1pPr algn="r">
              <a:defRPr sz="2800">
                <a:solidFill>
                  <a:srgbClr val="313231"/>
                </a:solidFill>
                <a:latin typeface="Museo Sans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0431" y="1600200"/>
            <a:ext cx="4017657" cy="4320285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chemeClr val="bg1"/>
                </a:solidFill>
                <a:latin typeface="Museo Sans 500"/>
              </a:defRPr>
            </a:lvl1pPr>
          </a:lstStyle>
          <a:p>
            <a:pPr lvl="0"/>
            <a:r>
              <a:rPr lang="en-US" dirty="0" smtClean="0"/>
              <a:t>Click to edit Master text styles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5949" y="1536061"/>
            <a:ext cx="4568051" cy="431002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Add image here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6718398" y="6356350"/>
            <a:ext cx="21336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55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" y="1352500"/>
            <a:ext cx="9144000" cy="4511774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rgbClr val="40B4E5"/>
                </a:solidFill>
              </a:defRPr>
            </a:lvl1pPr>
          </a:lstStyle>
          <a:p>
            <a:pPr lvl="0"/>
            <a:r>
              <a:rPr lang="en-US" dirty="0" smtClean="0"/>
              <a:t>Add image here</a:t>
            </a:r>
          </a:p>
        </p:txBody>
      </p:sp>
      <p:pic>
        <p:nvPicPr>
          <p:cNvPr id="3" name="Picture 2" descr="VTA Header-01.eps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32"/>
          <a:stretch/>
        </p:blipFill>
        <p:spPr>
          <a:xfrm>
            <a:off x="0" y="0"/>
            <a:ext cx="9144000" cy="224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776" y="480209"/>
            <a:ext cx="5395023" cy="448617"/>
          </a:xfrm>
        </p:spPr>
        <p:txBody>
          <a:bodyPr>
            <a:normAutofit/>
          </a:bodyPr>
          <a:lstStyle>
            <a:lvl1pPr algn="r">
              <a:defRPr sz="2800">
                <a:solidFill>
                  <a:srgbClr val="313231"/>
                </a:solidFill>
                <a:latin typeface="Museo Sans 70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718398" y="6356350"/>
            <a:ext cx="21336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ound Single Corner Rectangle 8"/>
          <p:cNvSpPr/>
          <p:nvPr userDrawn="1"/>
        </p:nvSpPr>
        <p:spPr>
          <a:xfrm>
            <a:off x="0" y="1342175"/>
            <a:ext cx="9144000" cy="4511775"/>
          </a:xfrm>
          <a:prstGeom prst="round1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71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776" y="480209"/>
            <a:ext cx="5395023" cy="448617"/>
          </a:xfrm>
        </p:spPr>
        <p:txBody>
          <a:bodyPr>
            <a:normAutofit/>
          </a:bodyPr>
          <a:lstStyle>
            <a:lvl1pPr algn="r">
              <a:defRPr sz="2800">
                <a:solidFill>
                  <a:srgbClr val="313231"/>
                </a:solidFill>
                <a:latin typeface="Museo Sans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865" y="4285586"/>
            <a:ext cx="7006872" cy="1685447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rgbClr val="313231"/>
                </a:solidFill>
                <a:latin typeface="Museo Sans 50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1537011"/>
            <a:ext cx="9144000" cy="25510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Add image here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>
          <a:xfrm>
            <a:off x="6718399" y="6346026"/>
            <a:ext cx="21336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86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129769"/>
            <a:ext cx="9144000" cy="1703531"/>
          </a:xfrm>
          <a:prstGeom prst="rect">
            <a:avLst/>
          </a:prstGeom>
          <a:solidFill>
            <a:srgbClr val="40B4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B4E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776" y="480209"/>
            <a:ext cx="5395023" cy="448617"/>
          </a:xfrm>
        </p:spPr>
        <p:txBody>
          <a:bodyPr>
            <a:normAutofit/>
          </a:bodyPr>
          <a:lstStyle>
            <a:lvl1pPr algn="r">
              <a:defRPr sz="2800">
                <a:solidFill>
                  <a:srgbClr val="313231"/>
                </a:solidFill>
                <a:latin typeface="Museo Sans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865" y="4412745"/>
            <a:ext cx="7006872" cy="1532225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chemeClr val="bg1"/>
                </a:solidFill>
                <a:latin typeface="Museo Sans 50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1323721"/>
            <a:ext cx="9144000" cy="26318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Add image here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6718399" y="6356350"/>
            <a:ext cx="21336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04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99835"/>
            <a:ext cx="8229600" cy="631855"/>
          </a:xfrm>
        </p:spPr>
        <p:txBody>
          <a:bodyPr>
            <a:normAutofit/>
          </a:bodyPr>
          <a:lstStyle>
            <a:lvl1pPr algn="l">
              <a:defRPr sz="5200">
                <a:solidFill>
                  <a:schemeClr val="bg1"/>
                </a:solidFill>
                <a:latin typeface="Museo Sans 70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2344326"/>
            <a:ext cx="4040188" cy="426431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  <a:latin typeface="Museo Sans 7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Presentation Sub-title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3288245"/>
            <a:ext cx="4040188" cy="41442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seo Sans 30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97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2217956"/>
            <a:ext cx="5959790" cy="631855"/>
          </a:xfrm>
        </p:spPr>
        <p:txBody>
          <a:bodyPr>
            <a:normAutofit/>
          </a:bodyPr>
          <a:lstStyle>
            <a:lvl1pPr algn="l">
              <a:defRPr sz="5200">
                <a:solidFill>
                  <a:schemeClr val="bg1"/>
                </a:solidFill>
                <a:latin typeface="Museo Sans 70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8399" y="6356350"/>
            <a:ext cx="2133600" cy="365125"/>
          </a:xfrm>
        </p:spPr>
        <p:txBody>
          <a:bodyPr/>
          <a:lstStyle/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2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776" y="480209"/>
            <a:ext cx="5395023" cy="448617"/>
          </a:xfrm>
        </p:spPr>
        <p:txBody>
          <a:bodyPr>
            <a:normAutofit/>
          </a:bodyPr>
          <a:lstStyle>
            <a:lvl1pPr algn="r">
              <a:defRPr sz="2800">
                <a:solidFill>
                  <a:srgbClr val="313231"/>
                </a:solidFill>
                <a:latin typeface="Museo Sans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9142" y="1600200"/>
            <a:ext cx="4017657" cy="4265275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rgbClr val="313231"/>
                </a:solidFill>
                <a:latin typeface="Museo Sans 50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1537011"/>
            <a:ext cx="4568051" cy="432846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Add image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718399" y="6356350"/>
            <a:ext cx="2133600" cy="365125"/>
          </a:xfrm>
        </p:spPr>
        <p:txBody>
          <a:bodyPr/>
          <a:lstStyle/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46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776" y="480209"/>
            <a:ext cx="5395023" cy="448617"/>
          </a:xfrm>
        </p:spPr>
        <p:txBody>
          <a:bodyPr>
            <a:normAutofit/>
          </a:bodyPr>
          <a:lstStyle>
            <a:lvl1pPr algn="r">
              <a:defRPr sz="2800">
                <a:solidFill>
                  <a:srgbClr val="313231"/>
                </a:solidFill>
                <a:latin typeface="Museo Sans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0431" y="1600200"/>
            <a:ext cx="4017657" cy="4320285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chemeClr val="bg1"/>
                </a:solidFill>
                <a:latin typeface="Museo Sans 500"/>
              </a:defRPr>
            </a:lvl1pPr>
          </a:lstStyle>
          <a:p>
            <a:pPr lvl="0"/>
            <a:r>
              <a:rPr lang="en-US" dirty="0" smtClean="0"/>
              <a:t>Click to edit Master text styles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5949" y="1536061"/>
            <a:ext cx="4568051" cy="431002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Add image here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6718398" y="6356350"/>
            <a:ext cx="2133600" cy="365125"/>
          </a:xfrm>
        </p:spPr>
        <p:txBody>
          <a:bodyPr/>
          <a:lstStyle/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3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" y="1352500"/>
            <a:ext cx="9144000" cy="4511774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rgbClr val="40B4E5"/>
                </a:solidFill>
              </a:defRPr>
            </a:lvl1pPr>
          </a:lstStyle>
          <a:p>
            <a:pPr lvl="0"/>
            <a:r>
              <a:rPr lang="en-US" dirty="0" smtClean="0"/>
              <a:t>Add image here</a:t>
            </a:r>
          </a:p>
        </p:txBody>
      </p:sp>
      <p:pic>
        <p:nvPicPr>
          <p:cNvPr id="3" name="Picture 2" descr="VTA Header-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32"/>
          <a:stretch/>
        </p:blipFill>
        <p:spPr>
          <a:xfrm>
            <a:off x="0" y="0"/>
            <a:ext cx="9144000" cy="224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776" y="480209"/>
            <a:ext cx="5395023" cy="448617"/>
          </a:xfrm>
        </p:spPr>
        <p:txBody>
          <a:bodyPr>
            <a:normAutofit/>
          </a:bodyPr>
          <a:lstStyle>
            <a:lvl1pPr algn="r">
              <a:defRPr sz="2800">
                <a:solidFill>
                  <a:srgbClr val="313231"/>
                </a:solidFill>
                <a:latin typeface="Museo Sans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718398" y="6356350"/>
            <a:ext cx="2133600" cy="365125"/>
          </a:xfrm>
        </p:spPr>
        <p:txBody>
          <a:bodyPr/>
          <a:lstStyle/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ound Single Corner Rectangle 8"/>
          <p:cNvSpPr/>
          <p:nvPr userDrawn="1"/>
        </p:nvSpPr>
        <p:spPr>
          <a:xfrm>
            <a:off x="0" y="1342175"/>
            <a:ext cx="9144000" cy="4511775"/>
          </a:xfrm>
          <a:prstGeom prst="round1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64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776" y="480209"/>
            <a:ext cx="5395023" cy="448617"/>
          </a:xfrm>
        </p:spPr>
        <p:txBody>
          <a:bodyPr>
            <a:normAutofit/>
          </a:bodyPr>
          <a:lstStyle>
            <a:lvl1pPr algn="r">
              <a:defRPr sz="2800">
                <a:solidFill>
                  <a:srgbClr val="313231"/>
                </a:solidFill>
                <a:latin typeface="Museo Sans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865" y="4285586"/>
            <a:ext cx="7006872" cy="1685447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rgbClr val="313231"/>
                </a:solidFill>
                <a:latin typeface="Museo Sans 50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1537011"/>
            <a:ext cx="9144000" cy="25510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Add image here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>
          <a:xfrm>
            <a:off x="6718399" y="6346026"/>
            <a:ext cx="2133600" cy="365125"/>
          </a:xfrm>
        </p:spPr>
        <p:txBody>
          <a:bodyPr/>
          <a:lstStyle/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686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129769"/>
            <a:ext cx="9144000" cy="1703531"/>
          </a:xfrm>
          <a:prstGeom prst="rect">
            <a:avLst/>
          </a:prstGeom>
          <a:solidFill>
            <a:srgbClr val="40B4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rgbClr val="40B4E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776" y="480209"/>
            <a:ext cx="5395023" cy="448617"/>
          </a:xfrm>
        </p:spPr>
        <p:txBody>
          <a:bodyPr>
            <a:normAutofit/>
          </a:bodyPr>
          <a:lstStyle>
            <a:lvl1pPr algn="r">
              <a:defRPr sz="2800">
                <a:solidFill>
                  <a:srgbClr val="313231"/>
                </a:solidFill>
                <a:latin typeface="Museo Sans 70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865" y="4412745"/>
            <a:ext cx="7006872" cy="1532225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chemeClr val="bg1"/>
                </a:solidFill>
                <a:latin typeface="Museo Sans 50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1323721"/>
            <a:ext cx="9144000" cy="26318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Add image here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6718399" y="6356350"/>
            <a:ext cx="2133600" cy="365125"/>
          </a:xfrm>
        </p:spPr>
        <p:txBody>
          <a:bodyPr/>
          <a:lstStyle/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4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86430" y="792759"/>
            <a:ext cx="5585043" cy="874840"/>
          </a:xfrm>
        </p:spPr>
        <p:txBody>
          <a:bodyPr>
            <a:normAutofit/>
          </a:bodyPr>
          <a:lstStyle>
            <a:lvl1pPr algn="l">
              <a:defRPr sz="4200">
                <a:solidFill>
                  <a:schemeClr val="bg1"/>
                </a:solidFill>
                <a:latin typeface="Museo Sans 70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920187" y="1669805"/>
            <a:ext cx="4040188" cy="331314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Museo Sans 7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Presentation Sub-title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347737" y="2383393"/>
            <a:ext cx="4040188" cy="3133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useo Sans 30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956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42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49402-4170-CE4A-A196-BDEB359092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9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ommunity.outreach@vta.org" TargetMode="External"/><Relationship Id="rId5" Type="http://schemas.openxmlformats.org/officeDocument/2006/relationships/hyperlink" Target="http://www.vta.org/280wolfe" TargetMode="Externa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228" y="1466569"/>
            <a:ext cx="8229600" cy="631855"/>
          </a:xfrm>
        </p:spPr>
        <p:txBody>
          <a:bodyPr>
            <a:noAutofit/>
          </a:bodyPr>
          <a:lstStyle/>
          <a:p>
            <a:r>
              <a:rPr lang="en-US" sz="4800" b="1" dirty="0"/>
              <a:t>Public Open House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2228" y="1579665"/>
            <a:ext cx="5917720" cy="3681464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I-280 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/ Wolfe Road </a:t>
            </a:r>
            <a:endParaRPr lang="en-US" sz="28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Interchange </a:t>
            </a: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Improvements </a:t>
            </a:r>
            <a:r>
              <a:rPr lang="en-US" sz="28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Project</a:t>
            </a:r>
            <a:endParaRPr lang="en-US" sz="20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Collins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Elementary School</a:t>
            </a:r>
          </a:p>
          <a:p>
            <a:pPr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Cupertino, </a:t>
            </a: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CA</a:t>
            </a:r>
          </a:p>
          <a:p>
            <a:pPr lvl="0" algn="ctr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March 9, 2017</a:t>
            </a:r>
          </a:p>
          <a:p>
            <a:pPr algn="ctr"/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6136907"/>
      </p:ext>
    </p:extLst>
  </p:cSld>
  <p:clrMapOvr>
    <a:masterClrMapping/>
  </p:clrMapOvr>
  <p:transition spd="slow" advClick="0" advTm="15000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cacciotti\Desktop\14_big.jpg"/>
          <p:cNvPicPr>
            <a:picLocks noChangeAspect="1" noChangeArrowheads="1"/>
          </p:cNvPicPr>
          <p:nvPr/>
        </p:nvPicPr>
        <p:blipFill>
          <a:blip r:embed="rId2"/>
          <a:srcRect b="5248"/>
          <a:stretch>
            <a:fillRect/>
          </a:stretch>
        </p:blipFill>
        <p:spPr bwMode="auto">
          <a:xfrm>
            <a:off x="0" y="-478971"/>
            <a:ext cx="9945615" cy="7336971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 descr="ppt4x3-background-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9"/>
          <a:stretch/>
        </p:blipFill>
        <p:spPr>
          <a:xfrm>
            <a:off x="0" y="5430762"/>
            <a:ext cx="9144000" cy="1427238"/>
          </a:xfrm>
          <a:prstGeom prst="rect">
            <a:avLst/>
          </a:prstGeom>
        </p:spPr>
      </p:pic>
      <p:pic>
        <p:nvPicPr>
          <p:cNvPr id="10" name="Picture 2" descr="S:\Projects\480300\_ADMIN\WORKING FILES\HMH Documents\Community Meeting Presentation 30x40\blue_hea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4225" y="1"/>
            <a:ext cx="5819776" cy="113888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19970" y="0"/>
            <a:ext cx="5324030" cy="1114425"/>
          </a:xfrm>
        </p:spPr>
        <p:txBody>
          <a:bodyPr>
            <a:noAutofit/>
          </a:bodyPr>
          <a:lstStyle/>
          <a:p>
            <a:r>
              <a:rPr lang="en-US" sz="2000" dirty="0" smtClean="0"/>
              <a:t>Example - Class I Bicycle and Pedestrian Overcrossing </a:t>
            </a:r>
            <a:r>
              <a:rPr lang="en-US" sz="2000" dirty="0"/>
              <a:t>Option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(O’Neill Slough 101 Pedestrian Overpass, Belmont, CA)</a:t>
            </a:r>
          </a:p>
        </p:txBody>
      </p:sp>
    </p:spTree>
    <p:extLst>
      <p:ext uri="{BB962C8B-B14F-4D97-AF65-F5344CB8AC3E}">
        <p14:creationId xmlns:p14="http://schemas.microsoft.com/office/powerpoint/2010/main" val="1608877879"/>
      </p:ext>
    </p:extLst>
  </p:cSld>
  <p:clrMapOvr>
    <a:masterClrMapping/>
  </p:clrMapOvr>
  <p:transition spd="med" advClick="0" advTm="30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:\Projects\480300\_ADMIN\WORKING FILES\200 PROJECT APPROVAL PROCESS\250 PUBLIC HEARING PROCESS\PID Public Outreach\Pics for Presentation\Class II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09713" y="0"/>
            <a:ext cx="10891497" cy="8135008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 descr="ppt4x3-background-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9"/>
          <a:stretch/>
        </p:blipFill>
        <p:spPr>
          <a:xfrm>
            <a:off x="0" y="5430762"/>
            <a:ext cx="9144000" cy="1427238"/>
          </a:xfrm>
          <a:prstGeom prst="rect">
            <a:avLst/>
          </a:prstGeom>
        </p:spPr>
      </p:pic>
      <p:pic>
        <p:nvPicPr>
          <p:cNvPr id="10" name="Picture 2" descr="S:\Projects\480300\_ADMIN\WORKING FILES\HMH Documents\Community Meeting Presentation 30x40\blue_hea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4225" y="1"/>
            <a:ext cx="5819776" cy="113888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31820" y="0"/>
            <a:ext cx="4512179" cy="1114425"/>
          </a:xfrm>
        </p:spPr>
        <p:txBody>
          <a:bodyPr>
            <a:noAutofit/>
          </a:bodyPr>
          <a:lstStyle/>
          <a:p>
            <a:r>
              <a:rPr lang="en-US" sz="2000" dirty="0" smtClean="0"/>
              <a:t>Example - Class II Bike Lane Option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Striped buffer between cars and bikes</a:t>
            </a:r>
          </a:p>
        </p:txBody>
      </p:sp>
    </p:spTree>
    <p:extLst>
      <p:ext uri="{BB962C8B-B14F-4D97-AF65-F5344CB8AC3E}">
        <p14:creationId xmlns:p14="http://schemas.microsoft.com/office/powerpoint/2010/main" val="1608877879"/>
      </p:ext>
    </p:extLst>
  </p:cSld>
  <p:clrMapOvr>
    <a:masterClrMapping/>
  </p:clrMapOvr>
  <p:transition spd="slow" advClick="0" advTm="30000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S:\Projects\480300\_ADMIN\WORKING FILES\200 PROJECT APPROVAL PROCESS\250 PUBLIC HEARING PROCESS\PID Public Outreach\Pics for Presentation\Cycle track-3.jpg"/>
          <p:cNvPicPr>
            <a:picLocks noChangeAspect="1" noChangeArrowheads="1"/>
          </p:cNvPicPr>
          <p:nvPr/>
        </p:nvPicPr>
        <p:blipFill>
          <a:blip r:embed="rId2"/>
          <a:srcRect r="10952"/>
          <a:stretch>
            <a:fillRect/>
          </a:stretch>
        </p:blipFill>
        <p:spPr bwMode="auto">
          <a:xfrm>
            <a:off x="-215061" y="0"/>
            <a:ext cx="12123410" cy="76581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 descr="ppt4x3-background-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9"/>
          <a:stretch/>
        </p:blipFill>
        <p:spPr>
          <a:xfrm>
            <a:off x="0" y="5430762"/>
            <a:ext cx="9144000" cy="1427238"/>
          </a:xfrm>
          <a:prstGeom prst="rect">
            <a:avLst/>
          </a:prstGeom>
        </p:spPr>
      </p:pic>
      <p:pic>
        <p:nvPicPr>
          <p:cNvPr id="10" name="Picture 2" descr="S:\Projects\480300\_ADMIN\WORKING FILES\HMH Documents\Community Meeting Presentation 30x40\blue_hea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4225" y="1"/>
            <a:ext cx="5819776" cy="113888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059252" y="0"/>
            <a:ext cx="5084748" cy="1114425"/>
          </a:xfrm>
        </p:spPr>
        <p:txBody>
          <a:bodyPr>
            <a:noAutofit/>
          </a:bodyPr>
          <a:lstStyle/>
          <a:p>
            <a:r>
              <a:rPr lang="en-US" sz="2000" dirty="0" smtClean="0"/>
              <a:t>Example - Class IV One-Way Cycle Track Option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Full </a:t>
            </a:r>
            <a:r>
              <a:rPr lang="en-US" sz="1600" dirty="0"/>
              <a:t>separation between cars and bikes (on-street)</a:t>
            </a:r>
          </a:p>
        </p:txBody>
      </p:sp>
    </p:spTree>
    <p:extLst>
      <p:ext uri="{BB962C8B-B14F-4D97-AF65-F5344CB8AC3E}">
        <p14:creationId xmlns:p14="http://schemas.microsoft.com/office/powerpoint/2010/main" val="1608877879"/>
      </p:ext>
    </p:extLst>
  </p:cSld>
  <p:clrMapOvr>
    <a:masterClrMapping/>
  </p:clrMapOvr>
  <p:transition spd="slow" advClick="0" advTm="30000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jcacciotti\Desktop\83c2446a0896df0a1f4af01c940ae1d9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05319" y="447675"/>
            <a:ext cx="7506267" cy="5029199"/>
          </a:xfrm>
          <a:prstGeom prst="rect">
            <a:avLst/>
          </a:prstGeom>
          <a:noFill/>
        </p:spPr>
      </p:pic>
      <p:pic>
        <p:nvPicPr>
          <p:cNvPr id="7" name="Content Placeholder 6" descr="ppt4x3-background-01.png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r="-219"/>
          <a:stretch/>
        </p:blipFill>
        <p:spPr>
          <a:xfrm>
            <a:off x="-154317" y="0"/>
            <a:ext cx="9358137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Thank You for Attending!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5450" y="5784605"/>
            <a:ext cx="3400424" cy="826652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en-US" sz="2200" dirty="0" smtClean="0"/>
              <a:t>I-280 / Wolfe Road Interchange</a:t>
            </a:r>
          </a:p>
          <a:p>
            <a:pPr algn="r"/>
            <a:r>
              <a:rPr lang="en-US" sz="2200" dirty="0" smtClean="0"/>
              <a:t>Improvements Project</a:t>
            </a:r>
          </a:p>
          <a:p>
            <a:pPr algn="r"/>
            <a:r>
              <a:rPr lang="en-US" sz="2200" dirty="0" smtClean="0"/>
              <a:t>Cupertino, CA</a:t>
            </a:r>
            <a:endParaRPr lang="en-US" sz="2200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2869267" y="3879717"/>
            <a:ext cx="5362576" cy="2244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seo Sans 70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200" b="1" dirty="0" smtClean="0">
              <a:solidFill>
                <a:schemeClr val="bg1"/>
              </a:solidFill>
              <a:latin typeface="Museo Sans 70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200" b="1" dirty="0" smtClean="0">
              <a:solidFill>
                <a:schemeClr val="bg1"/>
              </a:solidFill>
              <a:latin typeface="Museo Sans 70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61371" y="2208221"/>
            <a:ext cx="4572000" cy="228370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/>
              <a:t>  </a:t>
            </a:r>
            <a:r>
              <a:rPr lang="en-US" b="1" dirty="0" smtClean="0">
                <a:solidFill>
                  <a:schemeClr val="bg1"/>
                </a:solidFill>
                <a:latin typeface="Museo Sans 700"/>
              </a:rPr>
              <a:t>Questions?</a:t>
            </a:r>
          </a:p>
          <a:p>
            <a:pPr lvl="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  <a:latin typeface="Museo Sans 700"/>
              </a:rPr>
              <a:t>  </a:t>
            </a:r>
          </a:p>
          <a:p>
            <a:pPr lvl="0">
              <a:spcBef>
                <a:spcPct val="2000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Museo Sans 70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Museo Sans 700"/>
              </a:rPr>
              <a:t> Visit: 	</a:t>
            </a:r>
            <a:r>
              <a:rPr lang="en-US" b="1" dirty="0" smtClean="0">
                <a:solidFill>
                  <a:schemeClr val="bg1"/>
                </a:solidFill>
                <a:latin typeface="Museo Sans 700"/>
                <a:hlinkClick r:id="rId5"/>
              </a:rPr>
              <a:t>www.vta.org/280wolfe</a:t>
            </a:r>
            <a:endParaRPr lang="en-US" b="1" dirty="0" smtClean="0">
              <a:solidFill>
                <a:schemeClr val="bg1"/>
              </a:solidFill>
              <a:latin typeface="Museo Sans 70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  <a:latin typeface="Museo Sans 700"/>
              </a:rPr>
              <a:t>  Email:	</a:t>
            </a:r>
            <a:r>
              <a:rPr lang="en-US" b="1" dirty="0" smtClean="0">
                <a:solidFill>
                  <a:schemeClr val="bg1"/>
                </a:solidFill>
                <a:latin typeface="Museo Sans 700"/>
                <a:hlinkClick r:id="rId6"/>
              </a:rPr>
              <a:t>community.outreach@vta.org</a:t>
            </a:r>
            <a:endParaRPr lang="en-US" b="1" dirty="0" smtClean="0">
              <a:solidFill>
                <a:schemeClr val="bg1"/>
              </a:solidFill>
              <a:latin typeface="Museo Sans 70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  <a:latin typeface="Museo Sans 700"/>
              </a:rPr>
              <a:t>  Call: 	408-321-7575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50813"/>
      </p:ext>
    </p:extLst>
  </p:cSld>
  <p:clrMapOvr>
    <a:masterClrMapping/>
  </p:clrMapOvr>
  <p:transition spd="slow" advClick="0" advTm="30000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jcacciotti\Desktop\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062408" y="469901"/>
            <a:ext cx="8870503" cy="5843444"/>
          </a:xfrm>
          <a:prstGeom prst="rect">
            <a:avLst/>
          </a:prstGeom>
          <a:noFill/>
        </p:spPr>
      </p:pic>
      <p:pic>
        <p:nvPicPr>
          <p:cNvPr id="16" name="Content Placeholder 6" descr="ppt4x3-background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r="-219"/>
          <a:stretch/>
        </p:blipFill>
        <p:spPr>
          <a:xfrm>
            <a:off x="-50800" y="0"/>
            <a:ext cx="92312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Approved Developments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186" y="1968499"/>
            <a:ext cx="5309413" cy="52795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Apple Campus 2</a:t>
            </a:r>
            <a:endParaRPr lang="en-US" sz="2200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3224986" y="2368549"/>
            <a:ext cx="5309413" cy="5279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700"/>
                <a:ea typeface="+mn-ea"/>
                <a:cs typeface="+mn-cs"/>
              </a:rPr>
              <a:t> The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700"/>
                <a:ea typeface="+mn-ea"/>
                <a:cs typeface="+mn-cs"/>
              </a:rPr>
              <a:t> Hamptons Apartment Complex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seo Sans 700"/>
              <a:ea typeface="+mn-ea"/>
              <a:cs typeface="+mn-cs"/>
            </a:endParaRP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3508606" y="2778578"/>
            <a:ext cx="5309413" cy="5279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700"/>
                <a:ea typeface="+mn-ea"/>
                <a:cs typeface="+mn-cs"/>
              </a:rPr>
              <a:t> Hyatt House Hotel at Vallco Park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seo Sans 70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850813"/>
      </p:ext>
    </p:extLst>
  </p:cSld>
  <p:clrMapOvr>
    <a:masterClrMapping/>
  </p:clrMapOvr>
  <p:transition spd="slow" advClick="0" advTm="20000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jcacciotti\Desktop\XTC_5551-845x3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9314" y="317172"/>
            <a:ext cx="13498285" cy="5127750"/>
          </a:xfrm>
          <a:prstGeom prst="rect">
            <a:avLst/>
          </a:prstGeom>
          <a:noFill/>
        </p:spPr>
      </p:pic>
      <p:pic>
        <p:nvPicPr>
          <p:cNvPr id="16" name="Content Placeholder 6" descr="ppt4x3-background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r="-219"/>
          <a:stretch/>
        </p:blipFill>
        <p:spPr>
          <a:xfrm>
            <a:off x="-50800" y="0"/>
            <a:ext cx="92312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Partners</a:t>
            </a:r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2920186" y="1968499"/>
            <a:ext cx="6223814" cy="527957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Santa Clara Valley Transportation Authority</a:t>
            </a:r>
            <a:endParaRPr lang="en-US" sz="2200" dirty="0"/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3428186" y="2455635"/>
            <a:ext cx="5715814" cy="5279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70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700"/>
                <a:ea typeface="+mn-ea"/>
                <a:cs typeface="+mn-cs"/>
              </a:rPr>
              <a:t>City of Cupertino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seo Sans 700"/>
              <a:ea typeface="+mn-ea"/>
              <a:cs typeface="+mn-cs"/>
            </a:endParaRP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3834587" y="2960052"/>
            <a:ext cx="5309413" cy="5279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700"/>
                <a:ea typeface="+mn-ea"/>
                <a:cs typeface="+mn-cs"/>
              </a:rPr>
              <a:t> Caltrans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seo Sans 700"/>
              <a:ea typeface="+mn-ea"/>
              <a:cs typeface="+mn-cs"/>
            </a:endParaRPr>
          </a:p>
        </p:txBody>
      </p:sp>
      <p:pic>
        <p:nvPicPr>
          <p:cNvPr id="12" name="Picture 11" descr="City of Cupertino Se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56" y="3814354"/>
            <a:ext cx="1644654" cy="1644654"/>
          </a:xfrm>
          <a:prstGeom prst="rect">
            <a:avLst/>
          </a:prstGeom>
        </p:spPr>
      </p:pic>
      <p:pic>
        <p:nvPicPr>
          <p:cNvPr id="15" name="Picture 14" descr="caltrans_logo_w_out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831" y="3927566"/>
            <a:ext cx="1985781" cy="15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50813"/>
      </p:ext>
    </p:extLst>
  </p:cSld>
  <p:clrMapOvr>
    <a:masterClrMapping/>
  </p:clrMapOvr>
  <p:transition spd="slow" advClick="0" advTm="2000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Projects\480300\_ADMIN\WORKING FILES\200 PROJECT APPROVAL PROCESS\250 PUBLIC HEARING PROCESS\PID Public Outreach\Existing Aerial - lighter photo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22606" t="-3506" r="20488" b="2127"/>
          <a:stretch>
            <a:fillRect/>
          </a:stretch>
        </p:blipFill>
        <p:spPr bwMode="auto">
          <a:xfrm rot="19770677">
            <a:off x="-1528995" y="-2259144"/>
            <a:ext cx="12549194" cy="10992134"/>
          </a:xfrm>
          <a:prstGeom prst="rect">
            <a:avLst/>
          </a:prstGeom>
          <a:noFill/>
        </p:spPr>
      </p:pic>
      <p:pic>
        <p:nvPicPr>
          <p:cNvPr id="3074" name="Picture 2" descr="S:\Projects\480300\_ADMIN\WORKING FILES\HMH Documents\Community Meeting Presentation 30x40\blue_hea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4225" y="1"/>
            <a:ext cx="5819776" cy="11388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11442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I-280/Wolfe Road Interchange Improvements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Existing Conditions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 descr="ppt4x3-background-0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9"/>
          <a:stretch/>
        </p:blipFill>
        <p:spPr>
          <a:xfrm>
            <a:off x="0" y="5430762"/>
            <a:ext cx="9144000" cy="142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34592" y="3290751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I-280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3623149">
            <a:off x="3046614" y="1897853"/>
            <a:ext cx="157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WOLFE ROAD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0123" y="1342681"/>
            <a:ext cx="1973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APPLE CAMPUS 2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23877" y="419101"/>
            <a:ext cx="471486" cy="77152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3623149">
            <a:off x="284365" y="907254"/>
            <a:ext cx="157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NORTH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77879"/>
      </p:ext>
    </p:extLst>
  </p:cSld>
  <p:clrMapOvr>
    <a:masterClrMapping/>
  </p:clrMapOvr>
  <p:transition spd="slow" advClick="0" advTm="300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S:\Projects\480300\_ADMIN\WORKING FILES\200 PROJECT APPROVAL PROCESS\250 PUBLIC HEARING PROCESS\PID Public Outreach\Pics for Presentation\L-9-1.JPG"/>
          <p:cNvPicPr>
            <a:picLocks noChangeAspect="1" noChangeArrowheads="1"/>
          </p:cNvPicPr>
          <p:nvPr/>
        </p:nvPicPr>
        <p:blipFill>
          <a:blip r:embed="rId2"/>
          <a:srcRect r="9688"/>
          <a:stretch>
            <a:fillRect/>
          </a:stretch>
        </p:blipFill>
        <p:spPr bwMode="auto">
          <a:xfrm>
            <a:off x="-781049" y="0"/>
            <a:ext cx="11010899" cy="6858000"/>
          </a:xfrm>
          <a:prstGeom prst="rect">
            <a:avLst/>
          </a:prstGeom>
          <a:noFill/>
        </p:spPr>
      </p:pic>
      <p:pic>
        <p:nvPicPr>
          <p:cNvPr id="3074" name="Picture 2" descr="S:\Projects\480300\_ADMIN\WORKING FILES\HMH Documents\Community Meeting Presentation 30x40\blue_head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4225" y="1"/>
            <a:ext cx="5819776" cy="11388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3992" y="0"/>
            <a:ext cx="4760007" cy="111442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Example - Widened Structure: Partial Cloverleaf Interchange Option</a:t>
            </a:r>
            <a:br>
              <a:rPr lang="en-US" sz="2000" dirty="0" smtClean="0"/>
            </a:br>
            <a:r>
              <a:rPr lang="en-US" sz="1600" dirty="0"/>
              <a:t>(US 101-Capitol Expressway Interchange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 descr="ppt4x3-background-0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9"/>
          <a:stretch/>
        </p:blipFill>
        <p:spPr>
          <a:xfrm>
            <a:off x="0" y="5430762"/>
            <a:ext cx="9144000" cy="142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77879"/>
      </p:ext>
    </p:extLst>
  </p:cSld>
  <p:clrMapOvr>
    <a:masterClrMapping/>
  </p:clrMapOvr>
  <p:transition spd="slow" advClick="0" advTm="30000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 descr="S:\Projects\480300\_ADMIN\WORKING FILES\200 PROJECT APPROVAL PROCESS\250 PUBLIC HEARING PROCESS\PID Public Outreach\Pics for Presentation\L-9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48036" y="0"/>
            <a:ext cx="11023803" cy="7498832"/>
          </a:xfrm>
          <a:prstGeom prst="rect">
            <a:avLst/>
          </a:prstGeom>
          <a:noFill/>
        </p:spPr>
      </p:pic>
      <p:pic>
        <p:nvPicPr>
          <p:cNvPr id="4" name="Picture 3" descr="ppt4x3-background-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9"/>
          <a:stretch/>
        </p:blipFill>
        <p:spPr>
          <a:xfrm>
            <a:off x="0" y="5430762"/>
            <a:ext cx="9144000" cy="1427238"/>
          </a:xfrm>
          <a:prstGeom prst="rect">
            <a:avLst/>
          </a:prstGeom>
        </p:spPr>
      </p:pic>
      <p:pic>
        <p:nvPicPr>
          <p:cNvPr id="12" name="Picture 2" descr="S:\Projects\480300\_ADMIN\WORKING FILES\HMH Documents\Community Meeting Presentation 30x40\blue_hea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4225" y="1"/>
            <a:ext cx="5819776" cy="1138880"/>
          </a:xfrm>
          <a:prstGeom prst="rect">
            <a:avLst/>
          </a:prstGeom>
          <a:noFill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281442" y="0"/>
            <a:ext cx="4862557" cy="1114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  <a:latin typeface="Museo Sans 700"/>
                <a:ea typeface="+mj-ea"/>
                <a:cs typeface="+mj-cs"/>
              </a:rPr>
              <a:t>Example -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700"/>
                <a:ea typeface="+mj-ea"/>
                <a:cs typeface="+mj-cs"/>
              </a:rPr>
              <a:t>Widened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700"/>
                <a:ea typeface="+mj-ea"/>
                <a:cs typeface="+mj-cs"/>
              </a:rPr>
              <a:t> Structure: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700"/>
                <a:ea typeface="+mj-ea"/>
                <a:cs typeface="+mj-cs"/>
              </a:rPr>
              <a:t>Partial Cloverleaf Interchange Option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700"/>
                <a:ea typeface="+mj-ea"/>
                <a:cs typeface="+mj-cs"/>
              </a:rPr>
              <a:t/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700"/>
                <a:ea typeface="+mj-ea"/>
                <a:cs typeface="+mj-cs"/>
              </a:rPr>
            </a:br>
            <a:r>
              <a:rPr lang="en-US" sz="1600" dirty="0" smtClean="0">
                <a:solidFill>
                  <a:schemeClr val="bg1"/>
                </a:solidFill>
                <a:latin typeface="Museo Sans 700"/>
                <a:ea typeface="+mj-ea"/>
                <a:cs typeface="+mj-cs"/>
              </a:rPr>
              <a:t>(US </a:t>
            </a:r>
            <a:r>
              <a:rPr lang="en-US" sz="1600" dirty="0">
                <a:solidFill>
                  <a:schemeClr val="bg1"/>
                </a:solidFill>
                <a:latin typeface="Museo Sans 700"/>
                <a:ea typeface="+mj-ea"/>
                <a:cs typeface="+mj-cs"/>
              </a:rPr>
              <a:t>101-Capitol Expressway Interchange</a:t>
            </a:r>
            <a:r>
              <a:rPr lang="en-US" sz="1600" dirty="0" smtClean="0">
                <a:solidFill>
                  <a:schemeClr val="bg1"/>
                </a:solidFill>
                <a:latin typeface="Museo Sans 700"/>
                <a:ea typeface="+mj-ea"/>
                <a:cs typeface="+mj-cs"/>
              </a:rPr>
              <a:t>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useo Sans 70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8877879"/>
      </p:ext>
    </p:extLst>
  </p:cSld>
  <p:clrMapOvr>
    <a:masterClrMapping/>
  </p:clrMapOvr>
  <p:transition spd="slow" advClick="0" advTm="30000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Projects\323110\_ADMIN\RECORD FILES\PHOTOS\20140916 PHOTOS FROM VTA\140828185_HighRes.jpg"/>
          <p:cNvPicPr>
            <a:picLocks noChangeAspect="1" noChangeArrowheads="1"/>
          </p:cNvPicPr>
          <p:nvPr/>
        </p:nvPicPr>
        <p:blipFill>
          <a:blip r:embed="rId2"/>
          <a:srcRect l="14282" t="13300" r="12411" b="12445"/>
          <a:stretch>
            <a:fillRect/>
          </a:stretch>
        </p:blipFill>
        <p:spPr bwMode="auto">
          <a:xfrm>
            <a:off x="-2496456" y="-2404836"/>
            <a:ext cx="14172746" cy="11093327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 descr="ppt4x3-background-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9"/>
          <a:stretch/>
        </p:blipFill>
        <p:spPr>
          <a:xfrm>
            <a:off x="0" y="5430762"/>
            <a:ext cx="9144000" cy="1427238"/>
          </a:xfrm>
          <a:prstGeom prst="rect">
            <a:avLst/>
          </a:prstGeom>
        </p:spPr>
      </p:pic>
      <p:pic>
        <p:nvPicPr>
          <p:cNvPr id="10" name="Picture 2" descr="S:\Projects\480300\_ADMIN\WORKING FILES\HMH Documents\Community Meeting Presentation 30x40\blue_hea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4224" y="0"/>
            <a:ext cx="5819776" cy="113888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371702" y="0"/>
            <a:ext cx="4772297" cy="111442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Example - Replaced Structure: Partial Cloverleaf Interchange Option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>(US </a:t>
            </a:r>
            <a:r>
              <a:rPr lang="en-US" sz="1600" dirty="0" smtClean="0"/>
              <a:t>101-Tully Road Interchange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8877879"/>
      </p:ext>
    </p:extLst>
  </p:cSld>
  <p:clrMapOvr>
    <a:masterClrMapping/>
  </p:clrMapOvr>
  <p:transition spd="slow" advClick="0" advTm="30000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cacciotti\Desktop\DDI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2250" y="0"/>
            <a:ext cx="11573116" cy="69088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 descr="ppt4x3-background-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9"/>
          <a:stretch/>
        </p:blipFill>
        <p:spPr>
          <a:xfrm>
            <a:off x="0" y="5430762"/>
            <a:ext cx="9144000" cy="1427238"/>
          </a:xfrm>
          <a:prstGeom prst="rect">
            <a:avLst/>
          </a:prstGeom>
        </p:spPr>
      </p:pic>
      <p:pic>
        <p:nvPicPr>
          <p:cNvPr id="10" name="Picture 2" descr="S:\Projects\480300\_ADMIN\WORKING FILES\HMH Documents\Community Meeting Presentation 30x40\blue_hea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4225" y="1"/>
            <a:ext cx="5819776" cy="113888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144710" y="0"/>
            <a:ext cx="4999290" cy="111442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Example -</a:t>
            </a:r>
            <a:r>
              <a:rPr lang="en-US" sz="2000" dirty="0"/>
              <a:t> </a:t>
            </a:r>
            <a:r>
              <a:rPr lang="en-US" sz="2000" dirty="0" smtClean="0"/>
              <a:t>Replaced Structure: Diverging Diamond Interchange Option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>(I-285, Atlanta, GA)</a:t>
            </a:r>
          </a:p>
        </p:txBody>
      </p:sp>
    </p:spTree>
    <p:extLst>
      <p:ext uri="{BB962C8B-B14F-4D97-AF65-F5344CB8AC3E}">
        <p14:creationId xmlns:p14="http://schemas.microsoft.com/office/powerpoint/2010/main" val="1608877879"/>
      </p:ext>
    </p:extLst>
  </p:cSld>
  <p:clrMapOvr>
    <a:masterClrMapping/>
  </p:clrMapOvr>
  <p:transition spd="slow" advClick="0" advTm="30000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Projects\480300\_ADMIN\WORKING FILES\200 PROJECT APPROVAL PROCESS\250 PUBLIC HEARING PROCESS\PID Public Outreach\Pics for Presentation\DDI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3952" y="-449943"/>
            <a:ext cx="9757478" cy="7307944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49402-4170-CE4A-A196-BDEB3590922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 descr="ppt4x3-background-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9"/>
          <a:stretch/>
        </p:blipFill>
        <p:spPr>
          <a:xfrm>
            <a:off x="0" y="5430762"/>
            <a:ext cx="9144000" cy="1427238"/>
          </a:xfrm>
          <a:prstGeom prst="rect">
            <a:avLst/>
          </a:prstGeom>
        </p:spPr>
      </p:pic>
      <p:pic>
        <p:nvPicPr>
          <p:cNvPr id="10" name="Picture 2" descr="S:\Projects\480300\_ADMIN\WORKING FILES\HMH Documents\Community Meeting Presentation 30x40\blue_hea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4225" y="1"/>
            <a:ext cx="5819776" cy="113888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170348" y="0"/>
            <a:ext cx="4973652" cy="111442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Example - Replaced Structure: Diverging Diamond Interchange Option</a:t>
            </a:r>
            <a:br>
              <a:rPr lang="en-US" sz="2000" dirty="0" smtClean="0"/>
            </a:br>
            <a:r>
              <a:rPr lang="en-US" sz="1600" dirty="0"/>
              <a:t> (US 65, Springfield, MO)</a:t>
            </a:r>
          </a:p>
        </p:txBody>
      </p:sp>
    </p:spTree>
    <p:extLst>
      <p:ext uri="{BB962C8B-B14F-4D97-AF65-F5344CB8AC3E}">
        <p14:creationId xmlns:p14="http://schemas.microsoft.com/office/powerpoint/2010/main" val="1608877879"/>
      </p:ext>
    </p:extLst>
  </p:cSld>
  <p:clrMapOvr>
    <a:masterClrMapping/>
  </p:clrMapOvr>
  <p:transition spd="med" advClick="0" advTm="30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TA-PPT4x3-template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VTA-PPT4x3-template (2)</Template>
  <TotalTime>2142</TotalTime>
  <Words>161</Words>
  <Application>Microsoft Office PowerPoint</Application>
  <PresentationFormat>On-screen Show (4:3)</PresentationFormat>
  <Paragraphs>50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Helvetica</vt:lpstr>
      <vt:lpstr>Museo Sans 300</vt:lpstr>
      <vt:lpstr>Museo Sans 500</vt:lpstr>
      <vt:lpstr>Museo Sans 700</vt:lpstr>
      <vt:lpstr>Wingdings</vt:lpstr>
      <vt:lpstr>VTA-PPT4x3-template (2)</vt:lpstr>
      <vt:lpstr>Office Theme</vt:lpstr>
      <vt:lpstr>Public Open House</vt:lpstr>
      <vt:lpstr>Approved Developments</vt:lpstr>
      <vt:lpstr>Project Partners</vt:lpstr>
      <vt:lpstr>I-280/Wolfe Road Interchange Improvements Existing Conditions</vt:lpstr>
      <vt:lpstr>Example - Widened Structure: Partial Cloverleaf Interchange Option (US 101-Capitol Expressway Interchange)</vt:lpstr>
      <vt:lpstr>PowerPoint Presentation</vt:lpstr>
      <vt:lpstr>Example - Replaced Structure: Partial Cloverleaf Interchange Option (US 101-Tully Road Interchange)</vt:lpstr>
      <vt:lpstr>Example - Replaced Structure: Diverging Diamond Interchange Option (I-285, Atlanta, GA)</vt:lpstr>
      <vt:lpstr>Example - Replaced Structure: Diverging Diamond Interchange Option  (US 65, Springfield, MO)</vt:lpstr>
      <vt:lpstr>Example - Class I Bicycle and Pedestrian Overcrossing Option (O’Neill Slough 101 Pedestrian Overpass, Belmont, CA)</vt:lpstr>
      <vt:lpstr>Example - Class II Bike Lane Option Striped buffer between cars and bikes</vt:lpstr>
      <vt:lpstr>Example - Class IV One-Way Cycle Track Option  Full separation between cars and bikes (on-street)</vt:lpstr>
      <vt:lpstr>Thank You for Attending! 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ang</dc:creator>
  <cp:lastModifiedBy>Shoor, Alex</cp:lastModifiedBy>
  <cp:revision>70</cp:revision>
  <cp:lastPrinted>2017-03-09T01:45:50Z</cp:lastPrinted>
  <dcterms:created xsi:type="dcterms:W3CDTF">2017-02-15T16:05:46Z</dcterms:created>
  <dcterms:modified xsi:type="dcterms:W3CDTF">2017-03-13T23:04:46Z</dcterms:modified>
</cp:coreProperties>
</file>