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307" r:id="rId2"/>
    <p:sldId id="284" r:id="rId3"/>
    <p:sldId id="298" r:id="rId4"/>
    <p:sldId id="282" r:id="rId5"/>
    <p:sldId id="285" r:id="rId6"/>
    <p:sldId id="300" r:id="rId7"/>
    <p:sldId id="306" r:id="rId8"/>
    <p:sldId id="301" r:id="rId9"/>
    <p:sldId id="289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arcia, May" initials="GM" lastIdx="2" clrIdx="0">
    <p:extLst>
      <p:ext uri="{19B8F6BF-5375-455C-9EA6-DF929625EA0E}">
        <p15:presenceInfo xmlns:p15="http://schemas.microsoft.com/office/powerpoint/2012/main" userId="S-1-5-21-442532519-3082516516-2414598030-9399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4367"/>
    <a:srgbClr val="1A43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349" autoAdjust="0"/>
    <p:restoredTop sz="81298" autoAdjust="0"/>
  </p:normalViewPr>
  <p:slideViewPr>
    <p:cSldViewPr snapToGrid="0">
      <p:cViewPr varScale="1">
        <p:scale>
          <a:sx n="56" d="100"/>
          <a:sy n="56" d="100"/>
        </p:scale>
        <p:origin x="62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55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EAA0A9-7CA6-4FF5-9274-381E5A4F77A7}" type="datetimeFigureOut">
              <a:rPr lang="en-US" smtClean="0"/>
              <a:t>4/24/2017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CC7373-10A7-444E-ACBA-3AC0CDA25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9567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C7373-10A7-444E-ACBA-3AC0CDA25B0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2266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C7373-10A7-444E-ACBA-3AC0CDA25B0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2370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C7373-10A7-444E-ACBA-3AC0CDA25B0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2811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C7373-10A7-444E-ACBA-3AC0CDA25B0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9800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C7373-10A7-444E-ACBA-3AC0CDA25B0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0148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C7373-10A7-444E-ACBA-3AC0CDA25B0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1223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C7373-10A7-444E-ACBA-3AC0CDA25B0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9558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C7373-10A7-444E-ACBA-3AC0CDA25B0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3626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C7373-10A7-444E-ACBA-3AC0CDA25B0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3211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ED2A5-21CA-4CC7-AC4C-EE2D8A6E03F7}" type="datetimeFigureOut">
              <a:rPr lang="en-US" smtClean="0"/>
              <a:t>4/24/2017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DBAE3-391C-4447-BBD1-7858DBB43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80778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ED2A5-21CA-4CC7-AC4C-EE2D8A6E03F7}" type="datetimeFigureOut">
              <a:rPr lang="en-US" smtClean="0"/>
              <a:t>4/24/2017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DBAE3-391C-4447-BBD1-7858DBB43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951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ED2A5-21CA-4CC7-AC4C-EE2D8A6E03F7}" type="datetimeFigureOut">
              <a:rPr lang="en-US" smtClean="0"/>
              <a:t>4/24/2017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DBAE3-391C-4447-BBD1-7858DBB43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305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ED2A5-21CA-4CC7-AC4C-EE2D8A6E03F7}" type="datetimeFigureOut">
              <a:rPr lang="en-US" smtClean="0"/>
              <a:t>4/24/2017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DBAE3-391C-4447-BBD1-7858DBB43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790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ED2A5-21CA-4CC7-AC4C-EE2D8A6E03F7}" type="datetimeFigureOut">
              <a:rPr lang="en-US" smtClean="0"/>
              <a:t>4/24/2017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DBAE3-391C-4447-BBD1-7858DBB43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2245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ED2A5-21CA-4CC7-AC4C-EE2D8A6E03F7}" type="datetimeFigureOut">
              <a:rPr lang="en-US" smtClean="0"/>
              <a:t>4/24/2017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DBAE3-391C-4447-BBD1-7858DBB43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5260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ED2A5-21CA-4CC7-AC4C-EE2D8A6E03F7}" type="datetimeFigureOut">
              <a:rPr lang="en-US" smtClean="0"/>
              <a:t>4/24/2017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DBAE3-391C-4447-BBD1-7858DBB43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9698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ED2A5-21CA-4CC7-AC4C-EE2D8A6E03F7}" type="datetimeFigureOut">
              <a:rPr lang="en-US" smtClean="0"/>
              <a:t>4/24/2017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DBAE3-391C-4447-BBD1-7858DBB43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5167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ED2A5-21CA-4CC7-AC4C-EE2D8A6E03F7}" type="datetimeFigureOut">
              <a:rPr lang="en-US" smtClean="0"/>
              <a:t>4/24/2017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DBAE3-391C-4447-BBD1-7858DBB43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7026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ED2A5-21CA-4CC7-AC4C-EE2D8A6E03F7}" type="datetimeFigureOut">
              <a:rPr lang="en-US" smtClean="0"/>
              <a:t>4/24/2017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DBAE3-391C-4447-BBD1-7858DBB43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689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ED2A5-21CA-4CC7-AC4C-EE2D8A6E03F7}" type="datetimeFigureOut">
              <a:rPr lang="en-US" smtClean="0"/>
              <a:t>4/24/2017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DBAE3-391C-4447-BBD1-7858DBB43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147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6ED2A5-21CA-4CC7-AC4C-EE2D8A6E03F7}" type="datetimeFigureOut">
              <a:rPr lang="en-US" smtClean="0"/>
              <a:t>4/24/2017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CDBAE3-391C-4447-BBD1-7858DBB43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3045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sccgov.org/sites/proc/DoingBusinesswiththeCounty/BidOpportunities/Pages/default.aspx" TargetMode="External"/><Relationship Id="rId5" Type="http://schemas.openxmlformats.org/officeDocument/2006/relationships/image" Target="../media/image4.png"/><Relationship Id="rId4" Type="http://schemas.openxmlformats.org/officeDocument/2006/relationships/hyperlink" Target="http://sccgov.supplier.ariba.com/register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blipFill>
            <a:blip r:embed="rId4">
              <a:lum bright="-85000"/>
              <a:alphaModFix amt="32000"/>
            </a:blip>
            <a:tile tx="0" ty="0" sx="100000" sy="100000" flip="none" algn="tl"/>
          </a:blipFill>
          <a:effectLst>
            <a:glow rad="127000">
              <a:schemeClr val="accent3">
                <a:lumMod val="20000"/>
                <a:lumOff val="80000"/>
              </a:schemeClr>
            </a:glow>
            <a:outerShdw blurRad="1257300" dist="50800" dir="5400000" algn="ctr" rotWithShape="0">
              <a:schemeClr val="accent3">
                <a:lumMod val="20000"/>
                <a:lumOff val="80000"/>
                <a:alpha val="0"/>
              </a:schemeClr>
            </a:outerShdw>
            <a:reflection stA="30000" endPos="0" dist="508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605702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1251857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927100" y="353180"/>
            <a:ext cx="10591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PROCUREMENT DEPARTMENT</a:t>
            </a:r>
            <a:endParaRPr 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anose="02020404030301010803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38250" y="3137257"/>
            <a:ext cx="99695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Garamond" panose="02020404030301010803" pitchFamily="18" charset="0"/>
              </a:rPr>
              <a:t>To promote fair and open competition, procure quality products and services and meet the needs of our customers while maintaining public trust.</a:t>
            </a:r>
          </a:p>
          <a:p>
            <a:endParaRPr lang="en-US" sz="3600" dirty="0">
              <a:latin typeface="Garamond" panose="02020404030301010803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677870" y="1844596"/>
            <a:ext cx="2531462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Garamond" panose="02020404030301010803" pitchFamily="18" charset="0"/>
              </a:rPr>
              <a:t>Mission</a:t>
            </a:r>
          </a:p>
          <a:p>
            <a:pPr algn="ctr"/>
            <a:endParaRPr lang="en-US" sz="5400" b="1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Garamond" panose="02020404030301010803" pitchFamily="18" charset="0"/>
            </a:endParaRPr>
          </a:p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89423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74396"/>
            <a:ext cx="12311742" cy="1407895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19100" y="168513"/>
            <a:ext cx="113538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CONTRACTING GUIDING PRINCIPLES</a:t>
            </a:r>
          </a:p>
          <a:p>
            <a:pPr algn="ctr"/>
            <a:r>
              <a:rPr lang="en-US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Board Policy Chapter 5</a:t>
            </a:r>
          </a:p>
          <a:p>
            <a:pPr algn="ctr"/>
            <a:endParaRPr lang="en-US" sz="3800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60714" y="1811601"/>
            <a:ext cx="959031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Garamond" panose="02020404030301010803" pitchFamily="18" charset="0"/>
              </a:rPr>
              <a:t>Establishing an open and competitive process for individuals and organizations that do business with the County</a:t>
            </a:r>
          </a:p>
          <a:p>
            <a:pPr marL="457200" indent="-4572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Garamond" panose="02020404030301010803" pitchFamily="18" charset="0"/>
              </a:rPr>
              <a:t>Ensuring fairness and equal access to business opportunities in    the County</a:t>
            </a:r>
          </a:p>
          <a:p>
            <a:pPr marL="457200" indent="-4572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Garamond" panose="02020404030301010803" pitchFamily="18" charset="0"/>
              </a:rPr>
              <a:t>Promoting the most cost-effective use of taxpayer dollars and County resources in its contracting and solicitation processes </a:t>
            </a:r>
          </a:p>
          <a:p>
            <a:pPr marL="457200" indent="-4572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Garamond" panose="02020404030301010803" pitchFamily="18" charset="0"/>
              </a:rPr>
              <a:t>Increasing social and environmental awareness and responsibility and environmental sustainability in the County</a:t>
            </a:r>
          </a:p>
          <a:p>
            <a:pPr>
              <a:spcBef>
                <a:spcPts val="1800"/>
              </a:spcBef>
              <a:buClr>
                <a:schemeClr val="tx2">
                  <a:lumMod val="50000"/>
                  <a:lumOff val="50000"/>
                </a:schemeClr>
              </a:buClr>
              <a:buSzPct val="200000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35572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140970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946150" y="208493"/>
            <a:ext cx="102997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CONTRACTING STRUCTURE</a:t>
            </a:r>
          </a:p>
          <a:p>
            <a:pPr algn="ctr"/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Hybrid Model</a:t>
            </a:r>
            <a:endParaRPr 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anose="02020404030301010803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54400" y="69160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648234" y="1610410"/>
            <a:ext cx="9238130" cy="5247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3200" dirty="0">
                <a:latin typeface="Garamond" panose="02020404030301010803" pitchFamily="18" charset="0"/>
              </a:rPr>
              <a:t>Decentralized Purchasing and Contracting – procurement of professional services, public works, architects-engineers-construction project management and other related services contracts is handled by individual departments in a decentralized fashion</a:t>
            </a:r>
            <a:r>
              <a:rPr lang="en-US" sz="3200" dirty="0" smtClean="0">
                <a:latin typeface="Garamond" panose="02020404030301010803" pitchFamily="18" charset="0"/>
              </a:rPr>
              <a:t>.</a:t>
            </a:r>
          </a:p>
          <a:p>
            <a:pPr marL="571500" indent="-5715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3200" dirty="0" smtClean="0">
                <a:latin typeface="Garamond" panose="02020404030301010803" pitchFamily="18" charset="0"/>
              </a:rPr>
              <a:t>Centralized  Purchasing and Contracting –Procurement Department acquires goods and services and non-professional services in a centralized manner.</a:t>
            </a:r>
          </a:p>
        </p:txBody>
      </p:sp>
    </p:spTree>
    <p:extLst>
      <p:ext uri="{BB962C8B-B14F-4D97-AF65-F5344CB8AC3E}">
        <p14:creationId xmlns:p14="http://schemas.microsoft.com/office/powerpoint/2010/main" val="2100477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1251857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01053" y="383957"/>
            <a:ext cx="117909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CENTRALIZED PURCHASING &amp; CONTRACTING</a:t>
            </a:r>
            <a:endParaRPr 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anose="02020404030301010803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20305" y="2230067"/>
            <a:ext cx="9613900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100" b="1" dirty="0">
                <a:latin typeface="Garamond" panose="02020404030301010803" pitchFamily="18" charset="0"/>
              </a:rPr>
              <a:t>Patient-care related equipment, supplies, and services: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100" dirty="0">
                <a:latin typeface="Garamond" panose="02020404030301010803" pitchFamily="18" charset="0"/>
              </a:rPr>
              <a:t>Distribution (Pharmacy, </a:t>
            </a:r>
            <a:r>
              <a:rPr lang="en-US" sz="2100" dirty="0" err="1">
                <a:latin typeface="Garamond" panose="02020404030301010803" pitchFamily="18" charset="0"/>
              </a:rPr>
              <a:t>Medi</a:t>
            </a:r>
            <a:r>
              <a:rPr lang="en-US" sz="2100" dirty="0">
                <a:latin typeface="Garamond" panose="02020404030301010803" pitchFamily="18" charset="0"/>
              </a:rPr>
              <a:t>-surgical, Laboratory, Diagnostic Imaging)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100" dirty="0">
                <a:latin typeface="Garamond" panose="02020404030301010803" pitchFamily="18" charset="0"/>
              </a:rPr>
              <a:t>Blood and Blood Products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100" dirty="0">
                <a:latin typeface="Garamond" panose="02020404030301010803" pitchFamily="18" charset="0"/>
              </a:rPr>
              <a:t>Dental Products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100" dirty="0">
                <a:latin typeface="Garamond" panose="02020404030301010803" pitchFamily="18" charset="0"/>
              </a:rPr>
              <a:t>Linen &amp; Laundry Services 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100" dirty="0">
                <a:latin typeface="Garamond" panose="02020404030301010803" pitchFamily="18" charset="0"/>
              </a:rPr>
              <a:t>Glucose Monitors and Supplies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100" dirty="0">
                <a:latin typeface="Garamond" panose="02020404030301010803" pitchFamily="18" charset="0"/>
              </a:rPr>
              <a:t>Cardiac Rhythm Management Devices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100" dirty="0">
                <a:latin typeface="Garamond" panose="02020404030301010803" pitchFamily="18" charset="0"/>
              </a:rPr>
              <a:t>Reference Lab Testing Services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100" dirty="0">
                <a:latin typeface="Garamond" panose="02020404030301010803" pitchFamily="18" charset="0"/>
              </a:rPr>
              <a:t>Trauma &amp; Total Joints Implants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100" dirty="0">
                <a:latin typeface="Garamond" panose="02020404030301010803" pitchFamily="18" charset="0"/>
              </a:rPr>
              <a:t>Neuro Spine Implants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100" dirty="0">
                <a:latin typeface="Garamond" panose="02020404030301010803" pitchFamily="18" charset="0"/>
              </a:rPr>
              <a:t>IV Pumps</a:t>
            </a:r>
            <a:endParaRPr lang="en-US" sz="2100" dirty="0"/>
          </a:p>
        </p:txBody>
      </p:sp>
      <p:sp>
        <p:nvSpPr>
          <p:cNvPr id="10" name="Rounded Rectangle 9"/>
          <p:cNvSpPr/>
          <p:nvPr/>
        </p:nvSpPr>
        <p:spPr>
          <a:xfrm>
            <a:off x="3132897" y="1420988"/>
            <a:ext cx="5531402" cy="639948"/>
          </a:xfrm>
          <a:prstGeom prst="roundRect">
            <a:avLst/>
          </a:prstGeom>
          <a:solidFill>
            <a:srgbClr val="1B4367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Garamond" panose="02020404030301010803" pitchFamily="18" charset="0"/>
              </a:rPr>
              <a:t>Medical Patient Care Contracting</a:t>
            </a:r>
            <a:endParaRPr lang="en-US" sz="2400" b="1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0567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1251857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609599" y="318844"/>
            <a:ext cx="111813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CENTRALIZED PURCHASING &amp; CONTRACTING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16100" y="2471393"/>
            <a:ext cx="9613900" cy="4170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latin typeface="Garamond" panose="02020404030301010803" pitchFamily="18" charset="0"/>
              </a:rPr>
              <a:t>Facility Maintenance Services and Supplies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latin typeface="Garamond" panose="02020404030301010803" pitchFamily="18" charset="0"/>
              </a:rPr>
              <a:t>Vehicles and Supplies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latin typeface="Garamond" panose="02020404030301010803" pitchFamily="18" charset="0"/>
              </a:rPr>
              <a:t>Furniture and Office Furnishings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latin typeface="Garamond" panose="02020404030301010803" pitchFamily="18" charset="0"/>
              </a:rPr>
              <a:t>Fuel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latin typeface="Garamond" panose="02020404030301010803" pitchFamily="18" charset="0"/>
              </a:rPr>
              <a:t>Janitorial Services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latin typeface="Garamond" panose="02020404030301010803" pitchFamily="18" charset="0"/>
              </a:rPr>
              <a:t>Moving Services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latin typeface="Garamond" panose="02020404030301010803" pitchFamily="18" charset="0"/>
              </a:rPr>
              <a:t>Traffic Equipment, Parts &amp; Supplies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latin typeface="Garamond" panose="02020404030301010803" pitchFamily="18" charset="0"/>
              </a:rPr>
              <a:t>Industrial Equipment and Supplies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latin typeface="Garamond" panose="02020404030301010803" pitchFamily="18" charset="0"/>
              </a:rPr>
              <a:t>Pest Control Services</a:t>
            </a:r>
          </a:p>
          <a:p>
            <a:pPr>
              <a:spcBef>
                <a:spcPts val="600"/>
              </a:spcBef>
            </a:pPr>
            <a:endParaRPr lang="en-US" sz="2200" dirty="0" smtClean="0">
              <a:latin typeface="Garamond" panose="02020404030301010803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3237400" y="1541651"/>
            <a:ext cx="5531402" cy="639948"/>
          </a:xfrm>
          <a:prstGeom prst="roundRect">
            <a:avLst/>
          </a:prstGeom>
          <a:solidFill>
            <a:srgbClr val="1B4367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Garamond" panose="02020404030301010803" pitchFamily="18" charset="0"/>
              </a:rPr>
              <a:t>Facilities</a:t>
            </a:r>
            <a:endParaRPr lang="en-US" sz="2400" b="1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6850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2192000" cy="1251857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609599" y="318844"/>
            <a:ext cx="111813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CENTRALIZED PURCHASING &amp; CONTRACTING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16100" y="2241352"/>
            <a:ext cx="9613900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Garamond" panose="02020404030301010803" pitchFamily="18" charset="0"/>
              </a:rPr>
              <a:t>Cleaning Supplies &amp; Chemicals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Garamond" panose="02020404030301010803" pitchFamily="18" charset="0"/>
              </a:rPr>
              <a:t>Uniforms and Garments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Garamond" panose="02020404030301010803" pitchFamily="18" charset="0"/>
              </a:rPr>
              <a:t>Shoes and Boots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Garamond" panose="02020404030301010803" pitchFamily="18" charset="0"/>
              </a:rPr>
              <a:t>Paper and Plastic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Garamond" panose="02020404030301010803" pitchFamily="18" charset="0"/>
              </a:rPr>
              <a:t>Recycling Services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Garamond" panose="02020404030301010803" pitchFamily="18" charset="0"/>
              </a:rPr>
              <a:t>Food and Food Services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Garamond" panose="02020404030301010803" pitchFamily="18" charset="0"/>
              </a:rPr>
              <a:t>Landfill Services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Garamond" panose="02020404030301010803" pitchFamily="18" charset="0"/>
              </a:rPr>
              <a:t>Safety Products and First Aid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Garamond" panose="02020404030301010803" pitchFamily="18" charset="0"/>
              </a:rPr>
              <a:t>Security and Monitoring Products and Services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Garamond" panose="02020404030301010803" pitchFamily="18" charset="0"/>
              </a:rPr>
              <a:t>Appliances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Garamond" panose="02020404030301010803" pitchFamily="18" charset="0"/>
              </a:rPr>
              <a:t>Landscape Services and Equipment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Garamond" panose="02020404030301010803" pitchFamily="18" charset="0"/>
              </a:rPr>
              <a:t>Document Storage and Destruction</a:t>
            </a:r>
          </a:p>
          <a:p>
            <a:pPr>
              <a:spcBef>
                <a:spcPts val="600"/>
              </a:spcBef>
            </a:pPr>
            <a:endParaRPr lang="en-US" dirty="0" smtClean="0">
              <a:latin typeface="Garamond" panose="02020404030301010803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3237400" y="1412009"/>
            <a:ext cx="5531402" cy="639948"/>
          </a:xfrm>
          <a:prstGeom prst="roundRect">
            <a:avLst/>
          </a:prstGeom>
          <a:solidFill>
            <a:srgbClr val="1B4367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Garamond" panose="02020404030301010803" pitchFamily="18" charset="0"/>
              </a:rPr>
              <a:t>Institutional Contracting</a:t>
            </a:r>
            <a:endParaRPr lang="en-US" sz="2400" b="1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3707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1251857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77514" y="380399"/>
            <a:ext cx="113578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CENTRALIZED PURCHASING &amp; CONTRACTING</a:t>
            </a:r>
            <a:endParaRPr 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anose="02020404030301010803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77851" y="2113900"/>
            <a:ext cx="9613900" cy="4632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Garamond" panose="02020404030301010803" pitchFamily="18" charset="0"/>
              </a:rPr>
              <a:t>Technology: Hardware and Software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Garamond" panose="02020404030301010803" pitchFamily="18" charset="0"/>
              </a:rPr>
              <a:t>Computer Peripherals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Garamond" panose="02020404030301010803" pitchFamily="18" charset="0"/>
              </a:rPr>
              <a:t>Network and Storage Equipment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Garamond" panose="02020404030301010803" pitchFamily="18" charset="0"/>
              </a:rPr>
              <a:t>Telecommunication Equipment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Garamond" panose="02020404030301010803" pitchFamily="18" charset="0"/>
              </a:rPr>
              <a:t>Computer Training Courses: Instructor-Led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Garamond" panose="02020404030301010803" pitchFamily="18" charset="0"/>
              </a:rPr>
              <a:t>Multi-functional Devices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Garamond" panose="02020404030301010803" pitchFamily="18" charset="0"/>
              </a:rPr>
              <a:t>Office Supplies and Equipment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Garamond" panose="02020404030301010803" pitchFamily="18" charset="0"/>
              </a:rPr>
              <a:t>Printing Services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Garamond" panose="02020404030301010803" pitchFamily="18" charset="0"/>
              </a:rPr>
              <a:t>Services Awards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Garamond" panose="02020404030301010803" pitchFamily="18" charset="0"/>
              </a:rPr>
              <a:t>Oral Language Interpretation Services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Garamond" panose="02020404030301010803" pitchFamily="18" charset="0"/>
              </a:rPr>
              <a:t>Courier Services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Garamond" panose="02020404030301010803" pitchFamily="18" charset="0"/>
              </a:rPr>
              <a:t>Advertising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283319" y="1340130"/>
            <a:ext cx="7625361" cy="639948"/>
          </a:xfrm>
          <a:prstGeom prst="roundRect">
            <a:avLst/>
          </a:prstGeom>
          <a:solidFill>
            <a:srgbClr val="1B4367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Garamond" panose="02020404030301010803" pitchFamily="18" charset="0"/>
              </a:rPr>
              <a:t>IT/Telecommunication Contracting/Office Technology</a:t>
            </a:r>
            <a:endParaRPr lang="en-US" sz="2400" b="1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5549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1213498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anose="02020404030301010803" pitchFamily="18" charset="0"/>
            </a:endParaRPr>
          </a:p>
          <a:p>
            <a:pPr algn="ctr"/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REGISTER 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TO DO BUSINESS WITH </a:t>
            </a:r>
          </a:p>
          <a:p>
            <a:pPr algn="ctr"/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COUNTY OF SANTA CLARA</a:t>
            </a:r>
          </a:p>
          <a:p>
            <a:pPr algn="ctr"/>
            <a:endParaRPr lang="en-US" sz="32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2674" y="2248282"/>
            <a:ext cx="3257550" cy="762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585983" y="3273648"/>
            <a:ext cx="29309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u="sng" dirty="0">
                <a:solidFill>
                  <a:srgbClr val="1B4367"/>
                </a:solidFill>
                <a:latin typeface="Arial Rounded MT Bold" panose="020F0704030504030204" pitchFamily="34" charset="0"/>
              </a:rPr>
              <a:t>http://www.bidsync.com/</a:t>
            </a:r>
          </a:p>
        </p:txBody>
      </p:sp>
      <p:sp>
        <p:nvSpPr>
          <p:cNvPr id="10" name="Rectangle 9"/>
          <p:cNvSpPr/>
          <p:nvPr/>
        </p:nvSpPr>
        <p:spPr>
          <a:xfrm>
            <a:off x="6562679" y="3263604"/>
            <a:ext cx="47311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1B4367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http://sccgov.supplier.ariba.com/register</a:t>
            </a:r>
            <a:endParaRPr lang="en-US" dirty="0">
              <a:solidFill>
                <a:srgbClr val="1B4367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673929" y="1492029"/>
            <a:ext cx="59653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 Supplier Enablement Program 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anose="02020404030301010803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552700" y="3933895"/>
            <a:ext cx="70866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On-Site Registration Available after Presentation</a:t>
            </a:r>
            <a:endParaRPr lang="en-US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anose="02020404030301010803" pitchFamily="18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7136" y="2276048"/>
            <a:ext cx="3682190" cy="70646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149532" y="5411568"/>
            <a:ext cx="102302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1B4367"/>
                </a:solidFill>
                <a:latin typeface="Arial Rounded MT Bold" panose="020F0704030504030204" pitchFamily="34" charset="0"/>
                <a:hlinkClick r:id="rId6"/>
              </a:rPr>
              <a:t>https://www.sccgov.org/sites/proc/DoingBusinesswiththeCounty/BidOpportunities/Pages/default.aspx</a:t>
            </a:r>
            <a:endParaRPr lang="en-US" dirty="0">
              <a:solidFill>
                <a:srgbClr val="1B4367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494383" y="4727297"/>
            <a:ext cx="3203234" cy="5140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Bid Opportunities</a:t>
            </a:r>
          </a:p>
        </p:txBody>
      </p:sp>
    </p:spTree>
    <p:extLst>
      <p:ext uri="{BB962C8B-B14F-4D97-AF65-F5344CB8AC3E}">
        <p14:creationId xmlns:p14="http://schemas.microsoft.com/office/powerpoint/2010/main" val="2718317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785</TotalTime>
  <Words>368</Words>
  <Application>Microsoft Office PowerPoint</Application>
  <PresentationFormat>Widescreen</PresentationFormat>
  <Paragraphs>83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Arial Rounded MT Bold</vt:lpstr>
      <vt:lpstr>Calibri</vt:lpstr>
      <vt:lpstr>Calibri Light</vt:lpstr>
      <vt:lpstr>Garamond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Santa Clara County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Yu, Jaslin</dc:creator>
  <cp:lastModifiedBy>Yu, Jaslin</cp:lastModifiedBy>
  <cp:revision>99</cp:revision>
  <dcterms:created xsi:type="dcterms:W3CDTF">2016-03-04T16:16:46Z</dcterms:created>
  <dcterms:modified xsi:type="dcterms:W3CDTF">2017-04-24T21:38:52Z</dcterms:modified>
</cp:coreProperties>
</file>